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59" r:id="rId3"/>
    <p:sldId id="257" r:id="rId4"/>
    <p:sldId id="260" r:id="rId5"/>
    <p:sldId id="261" r:id="rId6"/>
    <p:sldId id="264" r:id="rId7"/>
    <p:sldId id="263" r:id="rId8"/>
    <p:sldId id="267" r:id="rId9"/>
    <p:sldId id="266" r:id="rId10"/>
  </p:sldIdLst>
  <p:sldSz cx="9144000" cy="5143500" type="screen16x9"/>
  <p:notesSz cx="6858000" cy="9144000"/>
  <p:embeddedFontLst>
    <p:embeddedFont>
      <p:font typeface="Bebas Neue" panose="020B0604020202020204" charset="0"/>
      <p:regular r:id="rId12"/>
    </p:embeddedFont>
    <p:embeddedFont>
      <p:font typeface="Montserrat" panose="020B0604020202020204" charset="0"/>
      <p:regular r:id="rId13"/>
      <p:bold r:id="rId14"/>
      <p:italic r:id="rId15"/>
      <p:boldItalic r:id="rId16"/>
    </p:embeddedFont>
    <p:embeddedFont>
      <p:font typeface="Archivo ExtraBold" panose="020B0604020202020204" charset="0"/>
      <p:bold r:id="rId17"/>
      <p:boldItalic r:id="rId18"/>
    </p:embeddedFont>
    <p:embeddedFont>
      <p:font typeface="DM Sans" panose="020B0604020202020204" charset="0"/>
      <p:regular r:id="rId19"/>
      <p:bold r:id="rId20"/>
      <p:italic r:id="rId21"/>
      <p:boldItalic r:id="rId22"/>
    </p:embeddedFont>
    <p:embeddedFont>
      <p:font typeface="Lexend Deca SemiBold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8968BF-C37B-406E-9292-D3D15B55FE07}">
  <a:tblStyle styleId="{738968BF-C37B-406E-9292-D3D15B55FE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318E4EF-4C9F-4B63-9CA1-B26D3A4AC53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1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437511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863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550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500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83017"/>
            <a:ext cx="4289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6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436283"/>
            <a:ext cx="3897900" cy="4242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495225" y="-1101975"/>
            <a:ext cx="1963500" cy="1963500"/>
          </a:xfrm>
          <a:prstGeom prst="diagStripe">
            <a:avLst>
              <a:gd name="adj" fmla="val 64604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609175" y="4157600"/>
            <a:ext cx="1474500" cy="1474500"/>
          </a:xfrm>
          <a:prstGeom prst="donut">
            <a:avLst>
              <a:gd name="adj" fmla="val 11843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700000">
            <a:off x="7290260" y="-2333650"/>
            <a:ext cx="34975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ubTitle" idx="1"/>
          </p:nvPr>
        </p:nvSpPr>
        <p:spPr>
          <a:xfrm>
            <a:off x="1253225" y="1752432"/>
            <a:ext cx="2811000" cy="8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2"/>
          </p:nvPr>
        </p:nvSpPr>
        <p:spPr>
          <a:xfrm>
            <a:off x="5079776" y="1752432"/>
            <a:ext cx="2811000" cy="8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3"/>
          </p:nvPr>
        </p:nvSpPr>
        <p:spPr>
          <a:xfrm>
            <a:off x="1253225" y="3413007"/>
            <a:ext cx="2811000" cy="8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subTitle" idx="4"/>
          </p:nvPr>
        </p:nvSpPr>
        <p:spPr>
          <a:xfrm>
            <a:off x="5079776" y="3413007"/>
            <a:ext cx="2811000" cy="8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ubTitle" idx="5"/>
          </p:nvPr>
        </p:nvSpPr>
        <p:spPr>
          <a:xfrm>
            <a:off x="1253224" y="14555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6"/>
          </p:nvPr>
        </p:nvSpPr>
        <p:spPr>
          <a:xfrm>
            <a:off x="1253224" y="31162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7"/>
          </p:nvPr>
        </p:nvSpPr>
        <p:spPr>
          <a:xfrm>
            <a:off x="5079749" y="14555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8"/>
          </p:nvPr>
        </p:nvSpPr>
        <p:spPr>
          <a:xfrm>
            <a:off x="5079749" y="31162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" name="Google Shape;97;p18"/>
          <p:cNvSpPr/>
          <p:nvPr/>
        </p:nvSpPr>
        <p:spPr>
          <a:xfrm>
            <a:off x="7984950" y="3853225"/>
            <a:ext cx="1855500" cy="1855500"/>
          </a:xfrm>
          <a:prstGeom prst="donut">
            <a:avLst>
              <a:gd name="adj" fmla="val 9011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8630263" y="4505427"/>
            <a:ext cx="550500" cy="5505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16" flipH="1">
            <a:off x="7770489" y="-2368463"/>
            <a:ext cx="3143844" cy="46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/>
          <p:nvPr/>
        </p:nvSpPr>
        <p:spPr>
          <a:xfrm rot="10800000" flipH="1">
            <a:off x="5798225" y="-1153300"/>
            <a:ext cx="2229600" cy="2229600"/>
          </a:xfrm>
          <a:prstGeom prst="diagStripe">
            <a:avLst>
              <a:gd name="adj" fmla="val 64604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/>
          <p:nvPr/>
        </p:nvSpPr>
        <p:spPr>
          <a:xfrm rot="10800000" flipH="1">
            <a:off x="495225" y="-1101975"/>
            <a:ext cx="1963500" cy="1963500"/>
          </a:xfrm>
          <a:prstGeom prst="diagStripe">
            <a:avLst>
              <a:gd name="adj" fmla="val 64604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609175" y="4157600"/>
            <a:ext cx="1474500" cy="1474500"/>
          </a:xfrm>
          <a:prstGeom prst="donut">
            <a:avLst>
              <a:gd name="adj" fmla="val 11843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700000">
            <a:off x="7290260" y="-2333650"/>
            <a:ext cx="34975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0">
            <a:off x="-1642590" y="-3434350"/>
            <a:ext cx="34975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/>
          <p:nvPr/>
        </p:nvSpPr>
        <p:spPr>
          <a:xfrm>
            <a:off x="-573550" y="4048550"/>
            <a:ext cx="1855500" cy="1855500"/>
          </a:xfrm>
          <a:prstGeom prst="donut">
            <a:avLst>
              <a:gd name="adj" fmla="val 9011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3"/>
          <p:cNvSpPr/>
          <p:nvPr/>
        </p:nvSpPr>
        <p:spPr>
          <a:xfrm>
            <a:off x="71763" y="4700752"/>
            <a:ext cx="550500" cy="5505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3"/>
          <p:cNvSpPr/>
          <p:nvPr/>
        </p:nvSpPr>
        <p:spPr>
          <a:xfrm flipH="1">
            <a:off x="7862725" y="1927425"/>
            <a:ext cx="1963500" cy="1963500"/>
          </a:xfrm>
          <a:prstGeom prst="diagStripe">
            <a:avLst>
              <a:gd name="adj" fmla="val 64604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716700" y="444155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8204100" y="4215250"/>
            <a:ext cx="1258800" cy="1258800"/>
          </a:xfrm>
          <a:prstGeom prst="donut">
            <a:avLst>
              <a:gd name="adj" fmla="val 9011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8641913" y="4657737"/>
            <a:ext cx="373500" cy="3735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/>
          <p:nvPr/>
        </p:nvSpPr>
        <p:spPr>
          <a:xfrm rot="10800000" flipH="1">
            <a:off x="6197700" y="-1259775"/>
            <a:ext cx="2229600" cy="2229600"/>
          </a:xfrm>
          <a:prstGeom prst="diagStripe">
            <a:avLst>
              <a:gd name="adj" fmla="val 64604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961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08425" y="2571975"/>
            <a:ext cx="3529500" cy="15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2327825" y="1057300"/>
            <a:ext cx="1610100" cy="11064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>
            <a:spLocks noGrp="1"/>
          </p:cNvSpPr>
          <p:nvPr>
            <p:ph type="pic" idx="3"/>
          </p:nvPr>
        </p:nvSpPr>
        <p:spPr>
          <a:xfrm>
            <a:off x="4473600" y="539500"/>
            <a:ext cx="39573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3"/>
          <p:cNvSpPr/>
          <p:nvPr/>
        </p:nvSpPr>
        <p:spPr>
          <a:xfrm>
            <a:off x="166125" y="-417200"/>
            <a:ext cx="1474500" cy="1474500"/>
          </a:xfrm>
          <a:prstGeom prst="donut">
            <a:avLst>
              <a:gd name="adj" fmla="val 11843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8724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974301" y="3467350"/>
            <a:ext cx="27765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974300" y="1770950"/>
            <a:ext cx="27765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974300" y="1286750"/>
            <a:ext cx="2776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974305" y="2983150"/>
            <a:ext cx="2776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30" name="Google Shape;3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100000" flipH="1">
            <a:off x="6229460" y="2377875"/>
            <a:ext cx="34975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8585220" y="221979"/>
            <a:ext cx="1018800" cy="10188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/>
          <p:nvPr/>
        </p:nvSpPr>
        <p:spPr>
          <a:xfrm rot="10800000" flipH="1">
            <a:off x="-491675" y="3489200"/>
            <a:ext cx="2229600" cy="2229600"/>
          </a:xfrm>
          <a:prstGeom prst="diagStripe">
            <a:avLst>
              <a:gd name="adj" fmla="val 64604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4394375" y="10611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4394375" y="1775375"/>
            <a:ext cx="4294800" cy="20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>
            <a:spLocks noGrp="1"/>
          </p:cNvSpPr>
          <p:nvPr>
            <p:ph type="pic" idx="2"/>
          </p:nvPr>
        </p:nvSpPr>
        <p:spPr>
          <a:xfrm>
            <a:off x="713225" y="539500"/>
            <a:ext cx="31191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7"/>
          <p:cNvSpPr/>
          <p:nvPr/>
        </p:nvSpPr>
        <p:spPr>
          <a:xfrm>
            <a:off x="8204100" y="4215250"/>
            <a:ext cx="1258800" cy="1258800"/>
          </a:xfrm>
          <a:prstGeom prst="donut">
            <a:avLst>
              <a:gd name="adj" fmla="val 9011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8641913" y="4657737"/>
            <a:ext cx="373500" cy="3735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 SemiBold"/>
              <a:buNone/>
              <a:defRPr sz="35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ExtraBold"/>
              <a:buNone/>
              <a:defRPr sz="3500" i="1">
                <a:solidFill>
                  <a:schemeClr val="dk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ExtraBold"/>
              <a:buNone/>
              <a:defRPr sz="3500" i="1">
                <a:solidFill>
                  <a:schemeClr val="dk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ExtraBold"/>
              <a:buNone/>
              <a:defRPr sz="3500" i="1">
                <a:solidFill>
                  <a:schemeClr val="dk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ExtraBold"/>
              <a:buNone/>
              <a:defRPr sz="3500" i="1">
                <a:solidFill>
                  <a:schemeClr val="dk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ExtraBold"/>
              <a:buNone/>
              <a:defRPr sz="3500" i="1">
                <a:solidFill>
                  <a:schemeClr val="dk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ExtraBold"/>
              <a:buNone/>
              <a:defRPr sz="3500" i="1">
                <a:solidFill>
                  <a:schemeClr val="dk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ExtraBold"/>
              <a:buNone/>
              <a:defRPr sz="3500" i="1">
                <a:solidFill>
                  <a:schemeClr val="dk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ExtraBold"/>
              <a:buNone/>
              <a:defRPr sz="3500" i="1">
                <a:solidFill>
                  <a:schemeClr val="dk1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4" r:id="rId10"/>
    <p:sldLayoutId id="2147483668" r:id="rId11"/>
    <p:sldLayoutId id="2147483669" r:id="rId12"/>
    <p:sldLayoutId id="214748367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subTitle" idx="1"/>
          </p:nvPr>
        </p:nvSpPr>
        <p:spPr>
          <a:xfrm>
            <a:off x="1524000" y="2182577"/>
            <a:ext cx="2057400" cy="4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Kelompok 4</a:t>
            </a:r>
            <a:endParaRPr dirty="0"/>
          </a:p>
        </p:txBody>
      </p:sp>
      <p:sp>
        <p:nvSpPr>
          <p:cNvPr id="153" name="Google Shape;153;p27"/>
          <p:cNvSpPr txBox="1">
            <a:spLocks noGrp="1"/>
          </p:cNvSpPr>
          <p:nvPr>
            <p:ph type="ctrTitle"/>
          </p:nvPr>
        </p:nvSpPr>
        <p:spPr>
          <a:xfrm>
            <a:off x="76200" y="1276350"/>
            <a:ext cx="4953000" cy="28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 smtClean="0"/>
              <a:t/>
            </a:r>
            <a:br>
              <a:rPr lang="en-US" sz="3300" dirty="0" smtClean="0"/>
            </a:br>
            <a:r>
              <a:rPr lang="en-US" sz="3300" dirty="0"/>
              <a:t/>
            </a:r>
            <a:br>
              <a:rPr lang="en-US" sz="3300" dirty="0"/>
            </a:br>
            <a:r>
              <a:rPr lang="en-US" sz="3300" dirty="0" smtClean="0"/>
              <a:t/>
            </a:r>
            <a:br>
              <a:rPr lang="en-US" sz="3300" dirty="0" smtClean="0"/>
            </a:br>
            <a:r>
              <a:rPr lang="en-US" sz="3300" dirty="0"/>
              <a:t/>
            </a:r>
            <a:br>
              <a:rPr lang="en-US" sz="3300" dirty="0"/>
            </a:br>
            <a:r>
              <a:rPr lang="en-US" sz="3300" dirty="0" smtClean="0"/>
              <a:t/>
            </a:r>
            <a:br>
              <a:rPr lang="en-US" sz="3300" dirty="0" smtClean="0"/>
            </a:br>
            <a:r>
              <a:rPr lang="en-US" sz="3300" dirty="0"/>
              <a:t/>
            </a:r>
            <a:br>
              <a:rPr lang="en-US" sz="3300" dirty="0"/>
            </a:br>
            <a:r>
              <a:rPr lang="en-US" sz="3300" dirty="0" smtClean="0"/>
              <a:t>KEWIRAUSAHAAN</a:t>
            </a:r>
            <a:br>
              <a:rPr lang="en-US" sz="3300" dirty="0" smtClean="0"/>
            </a:br>
            <a:r>
              <a:rPr lang="en-US" sz="3300" dirty="0" smtClean="0"/>
              <a:t/>
            </a:r>
            <a:br>
              <a:rPr lang="en-US" sz="3300" dirty="0" smtClean="0"/>
            </a:br>
            <a:r>
              <a:rPr lang="en-US" sz="3300" dirty="0" smtClean="0"/>
              <a:t/>
            </a:r>
            <a:br>
              <a:rPr lang="en-US" sz="3300" dirty="0" smtClean="0"/>
            </a:br>
            <a:r>
              <a:rPr lang="en-US" sz="1600" dirty="0" err="1" smtClean="0"/>
              <a:t>Andita</a:t>
            </a:r>
            <a:r>
              <a:rPr lang="en-US" sz="1600" dirty="0" smtClean="0"/>
              <a:t> Farah </a:t>
            </a:r>
            <a:r>
              <a:rPr lang="en-US" sz="1600" dirty="0" err="1" smtClean="0"/>
              <a:t>Salsabila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Muhammad </a:t>
            </a:r>
            <a:r>
              <a:rPr lang="en-US" sz="1600" dirty="0" err="1" smtClean="0"/>
              <a:t>Ridzal</a:t>
            </a:r>
            <a:r>
              <a:rPr lang="en-US" sz="1600" dirty="0" smtClean="0"/>
              <a:t> </a:t>
            </a:r>
            <a:r>
              <a:rPr lang="en-US" sz="1600" dirty="0" err="1" smtClean="0"/>
              <a:t>Maulana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err="1" smtClean="0"/>
              <a:t>Rantika</a:t>
            </a:r>
            <a:endParaRPr sz="1600" dirty="0"/>
          </a:p>
        </p:txBody>
      </p:sp>
      <p:pic>
        <p:nvPicPr>
          <p:cNvPr id="154" name="Google Shape;154;p27"/>
          <p:cNvPicPr preferRelativeResize="0"/>
          <p:nvPr/>
        </p:nvPicPr>
        <p:blipFill rotWithShape="1">
          <a:blip r:embed="rId3">
            <a:alphaModFix amt="72000"/>
          </a:blip>
          <a:srcRect l="9628" t="4078" r="32751" b="4069"/>
          <a:stretch/>
        </p:blipFill>
        <p:spPr>
          <a:xfrm>
            <a:off x="5221675" y="703450"/>
            <a:ext cx="3489101" cy="373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>
            <a:spLocks noGrp="1"/>
          </p:cNvSpPr>
          <p:nvPr>
            <p:ph type="title"/>
          </p:nvPr>
        </p:nvSpPr>
        <p:spPr>
          <a:xfrm>
            <a:off x="3048000" y="971550"/>
            <a:ext cx="35052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Mitra</a:t>
            </a:r>
            <a:endParaRPr dirty="0"/>
          </a:p>
        </p:txBody>
      </p:sp>
      <p:sp>
        <p:nvSpPr>
          <p:cNvPr id="185" name="Google Shape;185;p30"/>
          <p:cNvSpPr txBox="1">
            <a:spLocks noGrp="1"/>
          </p:cNvSpPr>
          <p:nvPr>
            <p:ph type="subTitle" idx="1"/>
          </p:nvPr>
        </p:nvSpPr>
        <p:spPr>
          <a:xfrm>
            <a:off x="3124200" y="1809750"/>
            <a:ext cx="4294800" cy="20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Mitra dari kewirausahaan yang kami ambil adalah penjualan aksesoris yang terbuat dari tali paracord dan microcod kemudian dijadikan kerajinan tangan  berupa gelang, jam tangan, gantungan kunci dan semuannya bisa dicustom. </a:t>
            </a:r>
            <a:r>
              <a:rPr lang="en-US" dirty="0" err="1" smtClean="0"/>
              <a:t>Mitra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bertempat</a:t>
            </a:r>
            <a:r>
              <a:rPr lang="en-US" dirty="0" smtClean="0"/>
              <a:t> di </a:t>
            </a:r>
            <a:r>
              <a:rPr lang="en-US" dirty="0" err="1" smtClean="0"/>
              <a:t>daerah</a:t>
            </a:r>
            <a:r>
              <a:rPr lang="en-US" dirty="0" smtClean="0"/>
              <a:t> </a:t>
            </a:r>
            <a:r>
              <a:rPr lang="en-US" dirty="0" err="1" smtClean="0"/>
              <a:t>Indramayu</a:t>
            </a:r>
            <a:r>
              <a:rPr lang="en-US" dirty="0"/>
              <a:t>.</a:t>
            </a:r>
            <a:endParaRPr lang="en" dirty="0" smtClean="0"/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76350"/>
            <a:ext cx="2514600" cy="2514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2362200" y="438150"/>
            <a:ext cx="4495800" cy="1168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Produk MITRA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90" y="1276350"/>
            <a:ext cx="2514600" cy="24761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1425102"/>
            <a:ext cx="2592808" cy="21786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1394378"/>
            <a:ext cx="2407970" cy="23243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1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 amt="69000"/>
          </a:blip>
          <a:srcRect l="17735" r="17371"/>
          <a:stretch/>
        </p:blipFill>
        <p:spPr>
          <a:xfrm>
            <a:off x="4473600" y="539500"/>
            <a:ext cx="3957176" cy="4064499"/>
          </a:xfrm>
          <a:prstGeom prst="rect">
            <a:avLst/>
          </a:prstGeom>
        </p:spPr>
      </p:pic>
      <p:sp>
        <p:nvSpPr>
          <p:cNvPr id="194" name="Google Shape;194;p31"/>
          <p:cNvSpPr txBox="1">
            <a:spLocks noGrp="1"/>
          </p:cNvSpPr>
          <p:nvPr>
            <p:ph type="title" idx="2"/>
          </p:nvPr>
        </p:nvSpPr>
        <p:spPr>
          <a:xfrm>
            <a:off x="2327825" y="1057300"/>
            <a:ext cx="1610100" cy="11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5" name="Google Shape;195;p31"/>
          <p:cNvSpPr txBox="1">
            <a:spLocks noGrp="1"/>
          </p:cNvSpPr>
          <p:nvPr>
            <p:ph type="title"/>
          </p:nvPr>
        </p:nvSpPr>
        <p:spPr>
          <a:xfrm>
            <a:off x="228600" y="2571975"/>
            <a:ext cx="3709325" cy="15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 smtClean="0"/>
              <a:t>Diverssifikasi</a:t>
            </a:r>
            <a:r>
              <a:rPr lang="en-US" sz="3600" dirty="0" smtClean="0"/>
              <a:t> Usaha</a:t>
            </a:r>
            <a:endParaRPr sz="3600" dirty="0"/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100000" flipH="1">
            <a:off x="7534235" y="981275"/>
            <a:ext cx="34975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/>
          <p:nvPr/>
        </p:nvSpPr>
        <p:spPr>
          <a:xfrm rot="10800000" flipH="1">
            <a:off x="5960200" y="-1101975"/>
            <a:ext cx="1963500" cy="1963500"/>
          </a:xfrm>
          <a:prstGeom prst="diagStripe">
            <a:avLst>
              <a:gd name="adj" fmla="val 64604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>
            <a:spLocks noGrp="1"/>
          </p:cNvSpPr>
          <p:nvPr>
            <p:ph type="title"/>
          </p:nvPr>
        </p:nvSpPr>
        <p:spPr>
          <a:xfrm>
            <a:off x="8724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Definisi</a:t>
            </a:r>
            <a:r>
              <a:rPr lang="en-US" dirty="0" smtClean="0"/>
              <a:t>                 </a:t>
            </a:r>
            <a:r>
              <a:rPr lang="en-US" dirty="0" err="1" smtClean="0"/>
              <a:t>Jenis</a:t>
            </a:r>
            <a:endParaRPr dirty="0"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2"/>
          </p:nvPr>
        </p:nvSpPr>
        <p:spPr>
          <a:xfrm>
            <a:off x="222273" y="1247368"/>
            <a:ext cx="4037780" cy="30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2000" dirty="0" err="1"/>
              <a:t>Diversifikasi</a:t>
            </a:r>
            <a:r>
              <a:rPr lang="en-US" sz="2000" dirty="0"/>
              <a:t> </a:t>
            </a:r>
            <a:r>
              <a:rPr lang="en-US" sz="2000" dirty="0" err="1"/>
              <a:t>usaha</a:t>
            </a:r>
            <a:r>
              <a:rPr lang="en-US" sz="2000" dirty="0"/>
              <a:t> </a:t>
            </a:r>
            <a:r>
              <a:rPr lang="en-US" sz="2000" dirty="0" err="1" smtClean="0"/>
              <a:t>adalah</a:t>
            </a:r>
            <a:r>
              <a:rPr lang="en-US" sz="2000" dirty="0" smtClean="0"/>
              <a:t> </a:t>
            </a:r>
            <a:r>
              <a:rPr lang="en-US" sz="2000" dirty="0" err="1"/>
              <a:t>strategi</a:t>
            </a:r>
            <a:r>
              <a:rPr lang="en-US" sz="2000" dirty="0"/>
              <a:t> </a:t>
            </a:r>
            <a:r>
              <a:rPr lang="en-US" sz="2000" dirty="0" err="1"/>
              <a:t>bisnis</a:t>
            </a:r>
            <a:r>
              <a:rPr lang="en-US" sz="2000" dirty="0"/>
              <a:t> yang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cara</a:t>
            </a:r>
            <a:r>
              <a:rPr lang="en-US" sz="2000" dirty="0"/>
              <a:t> </a:t>
            </a:r>
            <a:r>
              <a:rPr lang="en-US" sz="2000" dirty="0" err="1"/>
              <a:t>mengembangkan</a:t>
            </a:r>
            <a:r>
              <a:rPr lang="en-US" sz="2000" dirty="0"/>
              <a:t> </a:t>
            </a:r>
            <a:r>
              <a:rPr lang="en-US" sz="2000" dirty="0" err="1"/>
              <a:t>produk</a:t>
            </a:r>
            <a:r>
              <a:rPr lang="en-US" sz="2000" dirty="0"/>
              <a:t> </a:t>
            </a:r>
            <a:r>
              <a:rPr lang="en-US" sz="2000" dirty="0" err="1"/>
              <a:t>atau</a:t>
            </a:r>
            <a:r>
              <a:rPr lang="en-US" sz="2000" dirty="0"/>
              <a:t> </a:t>
            </a:r>
            <a:r>
              <a:rPr lang="en-US" sz="2000" dirty="0" err="1"/>
              <a:t>layanan</a:t>
            </a:r>
            <a:r>
              <a:rPr lang="en-US" sz="2000" dirty="0"/>
              <a:t> </a:t>
            </a:r>
            <a:r>
              <a:rPr lang="en-US" sz="2000" dirty="0" err="1"/>
              <a:t>baru</a:t>
            </a:r>
            <a:r>
              <a:rPr lang="en-US" sz="2000" dirty="0"/>
              <a:t>, </a:t>
            </a:r>
            <a:r>
              <a:rPr lang="en-US" sz="2000" dirty="0" err="1"/>
              <a:t>atau</a:t>
            </a:r>
            <a:r>
              <a:rPr lang="en-US" sz="2000" dirty="0"/>
              <a:t> </a:t>
            </a:r>
            <a:r>
              <a:rPr lang="en-US" sz="2000" dirty="0" err="1"/>
              <a:t>memperluas</a:t>
            </a:r>
            <a:r>
              <a:rPr lang="en-US" sz="2000" dirty="0"/>
              <a:t> </a:t>
            </a:r>
            <a:r>
              <a:rPr lang="en-US" sz="2000" dirty="0" err="1"/>
              <a:t>cakupan</a:t>
            </a:r>
            <a:r>
              <a:rPr lang="en-US" sz="2000" dirty="0"/>
              <a:t> </a:t>
            </a:r>
            <a:r>
              <a:rPr lang="en-US" sz="2000" dirty="0" err="1"/>
              <a:t>bisnis</a:t>
            </a:r>
            <a:r>
              <a:rPr lang="en-US" sz="2000" dirty="0"/>
              <a:t> </a:t>
            </a:r>
            <a:r>
              <a:rPr lang="en-US" sz="2000" dirty="0" err="1"/>
              <a:t>ke</a:t>
            </a:r>
            <a:r>
              <a:rPr lang="en-US" sz="2000" dirty="0"/>
              <a:t> </a:t>
            </a:r>
            <a:r>
              <a:rPr lang="en-US" sz="2000" dirty="0" err="1"/>
              <a:t>industri</a:t>
            </a:r>
            <a:r>
              <a:rPr lang="en-US" sz="2000" dirty="0"/>
              <a:t> </a:t>
            </a:r>
            <a:r>
              <a:rPr lang="en-US" sz="2000" dirty="0" err="1"/>
              <a:t>atau</a:t>
            </a:r>
            <a:r>
              <a:rPr lang="en-US" sz="2000" dirty="0"/>
              <a:t> </a:t>
            </a:r>
            <a:r>
              <a:rPr lang="en-US" sz="2000" dirty="0" err="1"/>
              <a:t>pasar</a:t>
            </a:r>
            <a:r>
              <a:rPr lang="en-US" sz="2000" dirty="0"/>
              <a:t> yang </a:t>
            </a:r>
            <a:r>
              <a:rPr lang="en-US" sz="2000" dirty="0" err="1"/>
              <a:t>berbeda</a:t>
            </a:r>
            <a:r>
              <a:rPr lang="en-US" sz="2000" dirty="0"/>
              <a:t>,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mengurangi</a:t>
            </a:r>
            <a:r>
              <a:rPr lang="en-US" sz="2000" dirty="0"/>
              <a:t> </a:t>
            </a:r>
            <a:r>
              <a:rPr lang="en-US" sz="2000" dirty="0" err="1"/>
              <a:t>risiko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meningkatkan</a:t>
            </a:r>
            <a:r>
              <a:rPr lang="en-US" sz="2000" dirty="0"/>
              <a:t> </a:t>
            </a:r>
            <a:r>
              <a:rPr lang="en-US" sz="2000" dirty="0" err="1"/>
              <a:t>potensi</a:t>
            </a:r>
            <a:r>
              <a:rPr lang="en-US" sz="2000" dirty="0"/>
              <a:t> </a:t>
            </a:r>
            <a:r>
              <a:rPr lang="en-US" sz="2000" dirty="0" err="1"/>
              <a:t>keuntungan</a:t>
            </a:r>
            <a:r>
              <a:rPr lang="en-US" sz="2000" dirty="0"/>
              <a:t>. </a:t>
            </a:r>
            <a:endParaRPr sz="2000" dirty="0"/>
          </a:p>
        </p:txBody>
      </p:sp>
      <p:sp>
        <p:nvSpPr>
          <p:cNvPr id="208" name="Google Shape;208;p32"/>
          <p:cNvSpPr/>
          <p:nvPr/>
        </p:nvSpPr>
        <p:spPr>
          <a:xfrm>
            <a:off x="7474825" y="112275"/>
            <a:ext cx="1474500" cy="1474500"/>
          </a:xfrm>
          <a:prstGeom prst="donut">
            <a:avLst>
              <a:gd name="adj" fmla="val 11843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717652" y="1333918"/>
            <a:ext cx="398698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# </a:t>
            </a:r>
            <a:r>
              <a:rPr lang="en-US" sz="2400" dirty="0" err="1" smtClean="0">
                <a:solidFill>
                  <a:schemeClr val="tx1"/>
                </a:solidFill>
              </a:rPr>
              <a:t>Diversifikasi</a:t>
            </a:r>
            <a:r>
              <a:rPr lang="en-US" sz="2400" dirty="0" smtClean="0">
                <a:solidFill>
                  <a:schemeClr val="tx1"/>
                </a:solidFill>
              </a:rPr>
              <a:t> Horizontal</a:t>
            </a:r>
          </a:p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# </a:t>
            </a:r>
            <a:r>
              <a:rPr lang="en-US" sz="2400" dirty="0" err="1" smtClean="0">
                <a:solidFill>
                  <a:schemeClr val="tx1"/>
                </a:solidFill>
              </a:rPr>
              <a:t>Diversifikasi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Vertikal</a:t>
            </a:r>
            <a:endParaRPr lang="en-US" sz="2400" dirty="0" smtClean="0">
              <a:solidFill>
                <a:schemeClr val="tx1"/>
              </a:solidFill>
            </a:endParaRPr>
          </a:p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# </a:t>
            </a:r>
            <a:r>
              <a:rPr lang="en-US" sz="2400" dirty="0" err="1" smtClean="0">
                <a:solidFill>
                  <a:schemeClr val="tx1"/>
                </a:solidFill>
              </a:rPr>
              <a:t>Diversiifikasi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Konglomerat</a:t>
            </a:r>
            <a:endParaRPr lang="en-US" sz="2400" dirty="0" smtClean="0">
              <a:solidFill>
                <a:schemeClr val="tx1"/>
              </a:solidFill>
            </a:endParaRPr>
          </a:p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# </a:t>
            </a:r>
            <a:r>
              <a:rPr lang="en-US" sz="2400" dirty="0" err="1" smtClean="0">
                <a:solidFill>
                  <a:schemeClr val="tx1"/>
                </a:solidFill>
              </a:rPr>
              <a:t>Diversifikasi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Geografis</a:t>
            </a:r>
            <a:endParaRPr lang="en-US" sz="2400" dirty="0" smtClean="0">
              <a:solidFill>
                <a:schemeClr val="tx1"/>
              </a:solidFill>
            </a:endParaRPr>
          </a:p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# </a:t>
            </a:r>
            <a:r>
              <a:rPr lang="en-US" sz="2400" dirty="0" err="1" smtClean="0">
                <a:solidFill>
                  <a:schemeClr val="tx1"/>
                </a:solidFill>
              </a:rPr>
              <a:t>Diversifikasi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Produk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/>
          <p:nvPr/>
        </p:nvSpPr>
        <p:spPr>
          <a:xfrm>
            <a:off x="3173700" y="1706850"/>
            <a:ext cx="1245900" cy="1169700"/>
          </a:xfrm>
          <a:prstGeom prst="donut">
            <a:avLst>
              <a:gd name="adj" fmla="val 11843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304799" y="3943350"/>
            <a:ext cx="3276601" cy="10668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04799" y="590551"/>
            <a:ext cx="19811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dirty="0" err="1" smtClean="0">
                <a:solidFill>
                  <a:schemeClr val="tx1"/>
                </a:solidFill>
              </a:rPr>
              <a:t>Diversifikasihorizontal</a:t>
            </a:r>
            <a:r>
              <a:rPr lang="en-US" sz="1100" dirty="0">
                <a:solidFill>
                  <a:schemeClr val="tx1"/>
                </a:solidFill>
              </a:rPr>
              <a:t>: </a:t>
            </a:r>
            <a:r>
              <a:rPr lang="en-US" sz="1100" dirty="0" err="1" smtClean="0">
                <a:solidFill>
                  <a:schemeClr val="tx1"/>
                </a:solidFill>
              </a:rPr>
              <a:t>perusahaan</a:t>
            </a:r>
            <a:r>
              <a:rPr lang="en-US" sz="1100" dirty="0" smtClean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memperluas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lini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produk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atau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layanannya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ke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segmen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pasar</a:t>
            </a:r>
            <a:r>
              <a:rPr lang="en-US" sz="1100" dirty="0">
                <a:solidFill>
                  <a:schemeClr val="tx1"/>
                </a:solidFill>
              </a:rPr>
              <a:t> yang </a:t>
            </a:r>
            <a:r>
              <a:rPr lang="en-US" sz="1100" dirty="0" err="1">
                <a:solidFill>
                  <a:schemeClr val="tx1"/>
                </a:solidFill>
              </a:rPr>
              <a:t>masih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terkait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dengan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industri</a:t>
            </a:r>
            <a:r>
              <a:rPr lang="en-US" sz="1100" dirty="0">
                <a:solidFill>
                  <a:schemeClr val="tx1"/>
                </a:solidFill>
              </a:rPr>
              <a:t> yang </a:t>
            </a:r>
            <a:r>
              <a:rPr lang="en-US" sz="1100" dirty="0" err="1">
                <a:solidFill>
                  <a:schemeClr val="tx1"/>
                </a:solidFill>
              </a:rPr>
              <a:t>sama</a:t>
            </a:r>
            <a:r>
              <a:rPr lang="en-US" sz="1100" dirty="0">
                <a:solidFill>
                  <a:schemeClr val="tx1"/>
                </a:solidFill>
              </a:rPr>
              <a:t>.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0" y="590551"/>
            <a:ext cx="2209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solidFill>
                  <a:schemeClr val="tx1"/>
                </a:solidFill>
              </a:rPr>
              <a:t>Diversifikasivertikal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perusahaan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memperluas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bisnisnya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atau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bawah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rantai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pasokan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mereka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8100" y="2717453"/>
            <a:ext cx="2209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solidFill>
                  <a:schemeClr val="tx1"/>
                </a:solidFill>
              </a:rPr>
              <a:t>Diversifikasikonglomerat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perusahaan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memperluas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bisnisnya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industri</a:t>
            </a:r>
            <a:r>
              <a:rPr lang="en-US" dirty="0">
                <a:solidFill>
                  <a:schemeClr val="tx1"/>
                </a:solidFill>
              </a:rPr>
              <a:t> yang </a:t>
            </a:r>
            <a:r>
              <a:rPr lang="en-US" dirty="0" err="1">
                <a:solidFill>
                  <a:schemeClr val="tx1"/>
                </a:solidFill>
              </a:rPr>
              <a:t>tidak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terkait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sama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sekali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dengan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industri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mereka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saat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ini</a:t>
            </a:r>
            <a:r>
              <a:rPr lang="en-US" dirty="0">
                <a:solidFill>
                  <a:schemeClr val="tx1"/>
                </a:solidFill>
              </a:rPr>
              <a:t>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19400" y="3943350"/>
            <a:ext cx="2057400" cy="1180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nn-NO" dirty="0" smtClean="0">
                <a:solidFill>
                  <a:schemeClr val="tx1"/>
                </a:solidFill>
              </a:rPr>
              <a:t>Diversifikasigeografis</a:t>
            </a:r>
            <a:r>
              <a:rPr lang="nn-NO" dirty="0">
                <a:solidFill>
                  <a:schemeClr val="tx1"/>
                </a:solidFill>
              </a:rPr>
              <a:t>: </a:t>
            </a:r>
            <a:r>
              <a:rPr lang="nn-NO" dirty="0" smtClean="0">
                <a:solidFill>
                  <a:schemeClr val="tx1"/>
                </a:solidFill>
              </a:rPr>
              <a:t>perusahaan </a:t>
            </a:r>
            <a:r>
              <a:rPr lang="nn-NO" dirty="0">
                <a:solidFill>
                  <a:schemeClr val="tx1"/>
                </a:solidFill>
              </a:rPr>
              <a:t>memperluas bisnisnya ke lokasi yang berbeda secara geografis.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34000" y="2717452"/>
            <a:ext cx="2514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solidFill>
                  <a:schemeClr val="tx1"/>
                </a:solidFill>
              </a:rPr>
              <a:t>Diversifikasiproduk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perusahaan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memperluas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lini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atau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layanannya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yang </a:t>
            </a:r>
            <a:r>
              <a:rPr lang="en-US" dirty="0" err="1">
                <a:solidFill>
                  <a:schemeClr val="tx1"/>
                </a:solidFill>
              </a:rPr>
              <a:t>berbeda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namun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masih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terkait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dengan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pasar</a:t>
            </a:r>
            <a:r>
              <a:rPr lang="en-US" dirty="0">
                <a:solidFill>
                  <a:schemeClr val="tx1"/>
                </a:solidFill>
              </a:rPr>
              <a:t> yang </a:t>
            </a:r>
            <a:r>
              <a:rPr lang="en-US" dirty="0" err="1">
                <a:solidFill>
                  <a:schemeClr val="tx1"/>
                </a:solidFill>
              </a:rPr>
              <a:t>sama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95125" y="2137811"/>
            <a:ext cx="641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tx1"/>
                </a:solidFill>
              </a:rPr>
              <a:t>Jenis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0" name="Elbow Connector 9"/>
          <p:cNvCxnSpPr/>
          <p:nvPr/>
        </p:nvCxnSpPr>
        <p:spPr>
          <a:xfrm rot="10800000">
            <a:off x="2362200" y="1175327"/>
            <a:ext cx="990600" cy="6344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/>
          <p:nvPr/>
        </p:nvCxnSpPr>
        <p:spPr>
          <a:xfrm flipV="1">
            <a:off x="4267200" y="1144549"/>
            <a:ext cx="990600" cy="72229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208" idx="5"/>
            <a:endCxn id="7" idx="1"/>
          </p:cNvCxnSpPr>
          <p:nvPr/>
        </p:nvCxnSpPr>
        <p:spPr>
          <a:xfrm rot="16200000" flipH="1">
            <a:off x="4433222" y="2509171"/>
            <a:ext cx="704699" cy="109685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208" idx="3"/>
            <a:endCxn id="5" idx="3"/>
          </p:cNvCxnSpPr>
          <p:nvPr/>
        </p:nvCxnSpPr>
        <p:spPr>
          <a:xfrm rot="5400000">
            <a:off x="2569679" y="2623472"/>
            <a:ext cx="704700" cy="86825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208" idx="4"/>
          </p:cNvCxnSpPr>
          <p:nvPr/>
        </p:nvCxnSpPr>
        <p:spPr>
          <a:xfrm>
            <a:off x="3796650" y="2876550"/>
            <a:ext cx="0" cy="907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2082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Aksesoris home made</a:t>
            </a:r>
            <a:endParaRPr dirty="0"/>
          </a:p>
        </p:txBody>
      </p:sp>
      <p:sp>
        <p:nvSpPr>
          <p:cNvPr id="10" name="Rectangle 9"/>
          <p:cNvSpPr/>
          <p:nvPr/>
        </p:nvSpPr>
        <p:spPr>
          <a:xfrm>
            <a:off x="720000" y="1200150"/>
            <a:ext cx="6138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just"/>
            <a:r>
              <a:rPr lang="en-US" sz="1800" dirty="0" err="1" smtClean="0">
                <a:solidFill>
                  <a:schemeClr val="tx1"/>
                </a:solidFill>
              </a:rPr>
              <a:t>Pada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usaha</a:t>
            </a:r>
            <a:r>
              <a:rPr lang="en-US" sz="1800" dirty="0" smtClean="0">
                <a:solidFill>
                  <a:schemeClr val="tx1"/>
                </a:solidFill>
              </a:rPr>
              <a:t> yang </a:t>
            </a:r>
            <a:r>
              <a:rPr lang="en-US" sz="1800" dirty="0" err="1" smtClean="0">
                <a:solidFill>
                  <a:schemeClr val="tx1"/>
                </a:solidFill>
              </a:rPr>
              <a:t>akan</a:t>
            </a:r>
            <a:r>
              <a:rPr lang="en-US" sz="1800" dirty="0" smtClean="0">
                <a:solidFill>
                  <a:schemeClr val="tx1"/>
                </a:solidFill>
              </a:rPr>
              <a:t> kami </a:t>
            </a:r>
            <a:r>
              <a:rPr lang="en-US" sz="1800" dirty="0" err="1" smtClean="0">
                <a:solidFill>
                  <a:schemeClr val="tx1"/>
                </a:solidFill>
              </a:rPr>
              <a:t>buat</a:t>
            </a:r>
            <a:r>
              <a:rPr lang="en-US" sz="1800" dirty="0" smtClean="0">
                <a:solidFill>
                  <a:schemeClr val="tx1"/>
                </a:solidFill>
              </a:rPr>
              <a:t>, kami </a:t>
            </a:r>
            <a:r>
              <a:rPr lang="en-US" sz="1800" dirty="0" err="1" smtClean="0">
                <a:solidFill>
                  <a:schemeClr val="tx1"/>
                </a:solidFill>
              </a:rPr>
              <a:t>menggunnakan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Diversifikasi</a:t>
            </a:r>
            <a:r>
              <a:rPr lang="en-US" sz="1800" dirty="0" smtClean="0">
                <a:solidFill>
                  <a:schemeClr val="tx1"/>
                </a:solidFill>
              </a:rPr>
              <a:t> Horizontal. </a:t>
            </a:r>
            <a:r>
              <a:rPr lang="en-US" sz="1800" dirty="0" err="1" smtClean="0">
                <a:solidFill>
                  <a:schemeClr val="tx1"/>
                </a:solidFill>
              </a:rPr>
              <a:t>Diversifikasi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usaha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aksesoris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dapat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dilakukan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dengan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mengembangkan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produk-produk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atau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memperluas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lini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produknya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dengan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memproduksi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jenis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aksesoris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baru</a:t>
            </a:r>
            <a:r>
              <a:rPr lang="en-US" sz="1800" dirty="0" smtClean="0">
                <a:solidFill>
                  <a:schemeClr val="tx1"/>
                </a:solidFill>
              </a:rPr>
              <a:t>. </a:t>
            </a:r>
            <a:r>
              <a:rPr lang="en-US" sz="1800" dirty="0" err="1">
                <a:solidFill>
                  <a:schemeClr val="tx1"/>
                </a:solidFill>
              </a:rPr>
              <a:t>aksesoris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baru</a:t>
            </a:r>
            <a:r>
              <a:rPr lang="en-US" sz="1800" dirty="0">
                <a:solidFill>
                  <a:schemeClr val="tx1"/>
                </a:solidFill>
              </a:rPr>
              <a:t> yang </a:t>
            </a:r>
            <a:r>
              <a:rPr lang="en-US" sz="1800" dirty="0" err="1">
                <a:solidFill>
                  <a:schemeClr val="tx1"/>
                </a:solidFill>
              </a:rPr>
              <a:t>dapat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memperluas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pasar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dan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meningkatkan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pendapatan</a:t>
            </a:r>
            <a:r>
              <a:rPr lang="en-US" sz="1800" dirty="0">
                <a:solidFill>
                  <a:schemeClr val="tx1"/>
                </a:solidFill>
              </a:rPr>
              <a:t>. </a:t>
            </a:r>
            <a:r>
              <a:rPr lang="en-US" sz="1800" dirty="0" err="1">
                <a:solidFill>
                  <a:schemeClr val="tx1"/>
                </a:solidFill>
              </a:rPr>
              <a:t>Produk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aksesoris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dapat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meliputi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berbagai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jenis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barang</a:t>
            </a:r>
            <a:r>
              <a:rPr lang="en-US" sz="1800" dirty="0">
                <a:solidFill>
                  <a:schemeClr val="tx1"/>
                </a:solidFill>
              </a:rPr>
              <a:t>, </a:t>
            </a:r>
            <a:r>
              <a:rPr lang="en-US" sz="1800" dirty="0" err="1">
                <a:solidFill>
                  <a:schemeClr val="tx1"/>
                </a:solidFill>
              </a:rPr>
              <a:t>seperti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perhiasan</a:t>
            </a:r>
            <a:r>
              <a:rPr lang="en-US" sz="1800" dirty="0">
                <a:solidFill>
                  <a:schemeClr val="tx1"/>
                </a:solidFill>
              </a:rPr>
              <a:t>, </a:t>
            </a:r>
            <a:r>
              <a:rPr lang="en-US" sz="1800" dirty="0" err="1" smtClean="0">
                <a:solidFill>
                  <a:schemeClr val="tx1"/>
                </a:solidFill>
              </a:rPr>
              <a:t>tas</a:t>
            </a:r>
            <a:r>
              <a:rPr lang="en-US" sz="1800" dirty="0" smtClean="0">
                <a:solidFill>
                  <a:schemeClr val="tx1"/>
                </a:solidFill>
              </a:rPr>
              <a:t>, </a:t>
            </a:r>
            <a:r>
              <a:rPr lang="en-US" sz="1800" dirty="0" err="1" smtClean="0">
                <a:solidFill>
                  <a:schemeClr val="tx1"/>
                </a:solidFill>
              </a:rPr>
              <a:t>dan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lainya</a:t>
            </a:r>
            <a:r>
              <a:rPr lang="en-US" sz="1800" dirty="0" smtClean="0">
                <a:solidFill>
                  <a:schemeClr val="tx1"/>
                </a:solidFill>
              </a:rPr>
              <a:t>  </a:t>
            </a:r>
            <a:r>
              <a:rPr lang="en-US" sz="1800" dirty="0" err="1" smtClean="0">
                <a:solidFill>
                  <a:schemeClr val="tx1"/>
                </a:solidFill>
              </a:rPr>
              <a:t>tergantung</a:t>
            </a:r>
            <a:r>
              <a:rPr lang="en-US" sz="1800" dirty="0" smtClean="0">
                <a:solidFill>
                  <a:schemeClr val="tx1"/>
                </a:solidFill>
              </a:rPr>
              <a:t> request </a:t>
            </a:r>
            <a:r>
              <a:rPr lang="en-US" sz="1800" dirty="0" err="1" smtClean="0">
                <a:solidFill>
                  <a:schemeClr val="tx1"/>
                </a:solidFill>
              </a:rPr>
              <a:t>dari</a:t>
            </a:r>
            <a:r>
              <a:rPr lang="en-US" sz="1800" dirty="0" smtClean="0">
                <a:solidFill>
                  <a:schemeClr val="tx1"/>
                </a:solidFill>
              </a:rPr>
              <a:t> customer.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 txBox="1">
            <a:spLocks noGrp="1"/>
          </p:cNvSpPr>
          <p:nvPr>
            <p:ph type="title"/>
          </p:nvPr>
        </p:nvSpPr>
        <p:spPr>
          <a:xfrm>
            <a:off x="716700" y="444155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Tahapan Diversifikasi Horizontal</a:t>
            </a:r>
            <a:endParaRPr sz="2000" dirty="0"/>
          </a:p>
        </p:txBody>
      </p:sp>
      <p:sp>
        <p:nvSpPr>
          <p:cNvPr id="323" name="Google Shape;323;p42"/>
          <p:cNvSpPr txBox="1"/>
          <p:nvPr/>
        </p:nvSpPr>
        <p:spPr>
          <a:xfrm flipH="1">
            <a:off x="970033" y="2808076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dirty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 1</a:t>
            </a:r>
            <a:endParaRPr sz="2400" i="1" dirty="0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324" name="Google Shape;324;p42"/>
          <p:cNvSpPr txBox="1"/>
          <p:nvPr/>
        </p:nvSpPr>
        <p:spPr>
          <a:xfrm flipH="1">
            <a:off x="970055" y="3308425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Analisis</a:t>
            </a:r>
            <a:r>
              <a:rPr lang="en-US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pasar</a:t>
            </a:r>
            <a:r>
              <a:rPr lang="en-US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dan</a:t>
            </a:r>
            <a:r>
              <a:rPr lang="en-US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industri</a:t>
            </a:r>
            <a:endParaRPr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5" name="Google Shape;325;p42"/>
          <p:cNvSpPr txBox="1"/>
          <p:nvPr/>
        </p:nvSpPr>
        <p:spPr>
          <a:xfrm flipH="1">
            <a:off x="2360146" y="1467375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 2</a:t>
            </a:r>
            <a:endParaRPr sz="2400" i="1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326" name="Google Shape;326;p42"/>
          <p:cNvSpPr txBox="1"/>
          <p:nvPr/>
        </p:nvSpPr>
        <p:spPr>
          <a:xfrm flipH="1">
            <a:off x="2360200" y="1967725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Identifikasi</a:t>
            </a:r>
            <a:r>
              <a:rPr lang="en-US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Peluang</a:t>
            </a:r>
            <a:endParaRPr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7" name="Google Shape;327;p42"/>
          <p:cNvSpPr txBox="1"/>
          <p:nvPr/>
        </p:nvSpPr>
        <p:spPr>
          <a:xfrm flipH="1">
            <a:off x="3750259" y="2808076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 3</a:t>
            </a:r>
            <a:endParaRPr sz="2400" i="1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328" name="Google Shape;328;p42"/>
          <p:cNvSpPr txBox="1"/>
          <p:nvPr/>
        </p:nvSpPr>
        <p:spPr>
          <a:xfrm flipH="1">
            <a:off x="3750315" y="3308425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Evaluasi Potensi</a:t>
            </a:r>
            <a:endParaRPr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9" name="Google Shape;329;p42"/>
          <p:cNvSpPr txBox="1"/>
          <p:nvPr/>
        </p:nvSpPr>
        <p:spPr>
          <a:xfrm flipH="1">
            <a:off x="5140373" y="1467375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 4</a:t>
            </a:r>
            <a:endParaRPr sz="2400" i="1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330" name="Google Shape;330;p42"/>
          <p:cNvSpPr txBox="1"/>
          <p:nvPr/>
        </p:nvSpPr>
        <p:spPr>
          <a:xfrm flipH="1">
            <a:off x="5140450" y="1967725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Implementasi</a:t>
            </a:r>
            <a:endParaRPr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1" name="Google Shape;331;p42"/>
          <p:cNvSpPr txBox="1"/>
          <p:nvPr/>
        </p:nvSpPr>
        <p:spPr>
          <a:xfrm flipH="1">
            <a:off x="6530529" y="2808076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STEP5</a:t>
            </a:r>
            <a:endParaRPr sz="2400" i="1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332" name="Google Shape;332;p42"/>
          <p:cNvSpPr txBox="1"/>
          <p:nvPr/>
        </p:nvSpPr>
        <p:spPr>
          <a:xfrm flipH="1">
            <a:off x="6530575" y="3308425"/>
            <a:ext cx="164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Evaluasi</a:t>
            </a:r>
            <a:endParaRPr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33" name="Google Shape;333;p42"/>
          <p:cNvCxnSpPr>
            <a:stCxn id="323" idx="0"/>
            <a:endCxn id="323" idx="0"/>
          </p:cNvCxnSpPr>
          <p:nvPr/>
        </p:nvCxnSpPr>
        <p:spPr>
          <a:xfrm>
            <a:off x="1791733" y="2808076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4" name="Google Shape;334;p42"/>
          <p:cNvCxnSpPr>
            <a:stCxn id="323" idx="0"/>
            <a:endCxn id="326" idx="2"/>
          </p:cNvCxnSpPr>
          <p:nvPr/>
        </p:nvCxnSpPr>
        <p:spPr>
          <a:xfrm rot="-5400000">
            <a:off x="2353033" y="1979176"/>
            <a:ext cx="267600" cy="1390200"/>
          </a:xfrm>
          <a:prstGeom prst="bentConnector3">
            <a:avLst>
              <a:gd name="adj1" fmla="val 5000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5" name="Google Shape;335;p42"/>
          <p:cNvCxnSpPr>
            <a:stCxn id="327" idx="0"/>
            <a:endCxn id="326" idx="2"/>
          </p:cNvCxnSpPr>
          <p:nvPr/>
        </p:nvCxnSpPr>
        <p:spPr>
          <a:xfrm rot="5400000" flipH="1">
            <a:off x="3743059" y="1979176"/>
            <a:ext cx="267600" cy="1390200"/>
          </a:xfrm>
          <a:prstGeom prst="bentConnector3">
            <a:avLst>
              <a:gd name="adj1" fmla="val 5000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6" name="Google Shape;336;p42"/>
          <p:cNvCxnSpPr>
            <a:stCxn id="331" idx="0"/>
            <a:endCxn id="330" idx="2"/>
          </p:cNvCxnSpPr>
          <p:nvPr/>
        </p:nvCxnSpPr>
        <p:spPr>
          <a:xfrm rot="5400000" flipH="1">
            <a:off x="6523329" y="1979176"/>
            <a:ext cx="267600" cy="1390200"/>
          </a:xfrm>
          <a:prstGeom prst="bentConnector3">
            <a:avLst>
              <a:gd name="adj1" fmla="val 5000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7" name="Google Shape;337;p42"/>
          <p:cNvCxnSpPr>
            <a:stCxn id="327" idx="0"/>
            <a:endCxn id="330" idx="2"/>
          </p:cNvCxnSpPr>
          <p:nvPr/>
        </p:nvCxnSpPr>
        <p:spPr>
          <a:xfrm rot="-5400000">
            <a:off x="5133259" y="1979176"/>
            <a:ext cx="267600" cy="1390200"/>
          </a:xfrm>
          <a:prstGeom prst="bentConnector3">
            <a:avLst>
              <a:gd name="adj1" fmla="val 5000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8320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>
            <a:spLocks noGrp="1"/>
          </p:cNvSpPr>
          <p:nvPr>
            <p:ph type="title"/>
          </p:nvPr>
        </p:nvSpPr>
        <p:spPr>
          <a:xfrm>
            <a:off x="0" y="-965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 smtClean="0"/>
              <a:t>Implementasi</a:t>
            </a:r>
            <a:r>
              <a:rPr lang="en-US" sz="2000" dirty="0" smtClean="0"/>
              <a:t> </a:t>
            </a:r>
            <a:r>
              <a:rPr lang="en-US" sz="2000" dirty="0" err="1" smtClean="0"/>
              <a:t>Tahapan</a:t>
            </a:r>
            <a:r>
              <a:rPr lang="en-US" sz="2000" dirty="0" smtClean="0"/>
              <a:t> </a:t>
            </a:r>
            <a:r>
              <a:rPr lang="en-US" sz="2000" dirty="0" err="1" smtClean="0"/>
              <a:t>Diversifikasi</a:t>
            </a:r>
            <a:r>
              <a:rPr lang="en-US" sz="2000" dirty="0" smtClean="0"/>
              <a:t> Horizontal</a:t>
            </a:r>
            <a:endParaRPr sz="2000" dirty="0"/>
          </a:p>
        </p:txBody>
      </p:sp>
      <p:sp>
        <p:nvSpPr>
          <p:cNvPr id="4" name="Google Shape;323;p42"/>
          <p:cNvSpPr txBox="1"/>
          <p:nvPr/>
        </p:nvSpPr>
        <p:spPr>
          <a:xfrm flipH="1">
            <a:off x="-152400" y="66675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smtClean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 </a:t>
            </a:r>
            <a:r>
              <a:rPr lang="en" i="1" dirty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1</a:t>
            </a:r>
            <a:endParaRPr i="1" dirty="0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4800" y="971550"/>
            <a:ext cx="2743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>
                <a:solidFill>
                  <a:schemeClr val="tx1"/>
                </a:solidFill>
              </a:rPr>
              <a:t>Analisis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pasar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industri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Pada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usaha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aksesoris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tahap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analisa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pasar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industri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dengan</a:t>
            </a:r>
            <a:r>
              <a:rPr lang="en-US" dirty="0">
                <a:solidFill>
                  <a:schemeClr val="tx1"/>
                </a:solidFill>
              </a:rPr>
              <a:t> target </a:t>
            </a:r>
            <a:r>
              <a:rPr lang="en-US" dirty="0" err="1">
                <a:solidFill>
                  <a:schemeClr val="tx1"/>
                </a:solidFill>
              </a:rPr>
              <a:t>pasar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yaitu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umum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dan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pasarkan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bisa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secara</a:t>
            </a:r>
            <a:r>
              <a:rPr lang="en-US" dirty="0">
                <a:solidFill>
                  <a:schemeClr val="tx1"/>
                </a:solidFill>
              </a:rPr>
              <a:t> online.</a:t>
            </a:r>
          </a:p>
        </p:txBody>
      </p:sp>
      <p:sp>
        <p:nvSpPr>
          <p:cNvPr id="6" name="Google Shape;323;p42"/>
          <p:cNvSpPr txBox="1"/>
          <p:nvPr/>
        </p:nvSpPr>
        <p:spPr>
          <a:xfrm flipH="1">
            <a:off x="0" y="261265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 </a:t>
            </a:r>
            <a:r>
              <a:rPr lang="en" i="1" dirty="0" smtClean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2</a:t>
            </a:r>
            <a:endParaRPr i="1" dirty="0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9393" y="2931743"/>
            <a:ext cx="3141833" cy="1660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tx1"/>
                </a:solidFill>
              </a:rPr>
              <a:t>Identifikasi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peluang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Pada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usaha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aksesoris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tahap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indentifikasi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peluang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kelompok</a:t>
            </a:r>
            <a:r>
              <a:rPr lang="en-US" dirty="0">
                <a:solidFill>
                  <a:schemeClr val="tx1"/>
                </a:solidFill>
              </a:rPr>
              <a:t> kami </a:t>
            </a:r>
            <a:r>
              <a:rPr lang="en-US" dirty="0" err="1">
                <a:solidFill>
                  <a:schemeClr val="tx1"/>
                </a:solidFill>
              </a:rPr>
              <a:t>melakukan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tentang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aksesoris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ternyata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jarang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ada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indramayu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jadi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besar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kemungkinan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produknya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memenuhi</a:t>
            </a:r>
            <a:r>
              <a:rPr lang="en-US" dirty="0">
                <a:solidFill>
                  <a:schemeClr val="tx1"/>
                </a:solidFill>
              </a:rPr>
              <a:t> target </a:t>
            </a:r>
            <a:r>
              <a:rPr lang="en-US" dirty="0" err="1">
                <a:solidFill>
                  <a:schemeClr val="tx1"/>
                </a:solidFill>
              </a:rPr>
              <a:t>pasar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8" name="Google Shape;323;p42"/>
          <p:cNvSpPr txBox="1"/>
          <p:nvPr/>
        </p:nvSpPr>
        <p:spPr>
          <a:xfrm flipH="1">
            <a:off x="3200400" y="685266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smtClean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 </a:t>
            </a:r>
            <a:r>
              <a:rPr lang="en" i="1" dirty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3</a:t>
            </a:r>
            <a:endParaRPr i="1" dirty="0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114800" y="742955"/>
            <a:ext cx="46482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Evaluasi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potensi</a:t>
            </a:r>
            <a:r>
              <a:rPr lang="en-US" dirty="0">
                <a:solidFill>
                  <a:schemeClr val="tx1"/>
                </a:solidFill>
              </a:rPr>
              <a:t>:  </a:t>
            </a:r>
            <a:r>
              <a:rPr lang="en-US" dirty="0" err="1">
                <a:solidFill>
                  <a:schemeClr val="tx1"/>
                </a:solidFill>
              </a:rPr>
              <a:t>Pada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usaha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aksesoris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tahap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evaluasi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ini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dengan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menggunakan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aplikasi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memudahkan</a:t>
            </a:r>
            <a:r>
              <a:rPr lang="en-US" dirty="0">
                <a:solidFill>
                  <a:schemeClr val="tx1"/>
                </a:solidFill>
              </a:rPr>
              <a:t> customer </a:t>
            </a:r>
            <a:r>
              <a:rPr lang="en-US" dirty="0" err="1">
                <a:solidFill>
                  <a:schemeClr val="tx1"/>
                </a:solidFill>
              </a:rPr>
              <a:t>dalam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memesan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oogle Shape;323;p42"/>
          <p:cNvSpPr txBox="1"/>
          <p:nvPr/>
        </p:nvSpPr>
        <p:spPr>
          <a:xfrm flipH="1">
            <a:off x="4267200" y="1661529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smtClean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 </a:t>
            </a:r>
            <a:r>
              <a:rPr lang="en" i="1" dirty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4</a:t>
            </a:r>
            <a:endParaRPr i="1" dirty="0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19754" y="1904417"/>
            <a:ext cx="40386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tx1"/>
                </a:solidFill>
              </a:rPr>
              <a:t>Implementasi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Pada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usaha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aksesoris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tahap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implementasi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pemasaran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Mitra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membuat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konten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promosi</a:t>
            </a:r>
            <a:r>
              <a:rPr lang="en-US" dirty="0">
                <a:solidFill>
                  <a:schemeClr val="tx1"/>
                </a:solidFill>
              </a:rPr>
              <a:t> yang </a:t>
            </a:r>
            <a:r>
              <a:rPr lang="en-US" dirty="0" err="1">
                <a:solidFill>
                  <a:schemeClr val="tx1"/>
                </a:solidFill>
              </a:rPr>
              <a:t>menarik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menggunakan</a:t>
            </a:r>
            <a:r>
              <a:rPr lang="en-US" dirty="0">
                <a:solidFill>
                  <a:schemeClr val="tx1"/>
                </a:solidFill>
              </a:rPr>
              <a:t> media </a:t>
            </a:r>
            <a:r>
              <a:rPr lang="en-US" dirty="0" err="1">
                <a:solidFill>
                  <a:schemeClr val="tx1"/>
                </a:solidFill>
              </a:rPr>
              <a:t>sosial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mempromosikan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baru</a:t>
            </a:r>
            <a:r>
              <a:rPr lang="en-US" dirty="0">
                <a:solidFill>
                  <a:schemeClr val="tx1"/>
                </a:solidFill>
              </a:rPr>
              <a:t>. Perusahaan </a:t>
            </a:r>
            <a:r>
              <a:rPr lang="en-US" dirty="0" err="1">
                <a:solidFill>
                  <a:schemeClr val="tx1"/>
                </a:solidFill>
              </a:rPr>
              <a:t>juga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dapat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memasarkan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baru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melalui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toko-toko</a:t>
            </a:r>
            <a:r>
              <a:rPr lang="en-US" dirty="0">
                <a:solidFill>
                  <a:schemeClr val="tx1"/>
                </a:solidFill>
              </a:rPr>
              <a:t> offline </a:t>
            </a:r>
            <a:r>
              <a:rPr lang="en-US" dirty="0" err="1">
                <a:solidFill>
                  <a:schemeClr val="tx1"/>
                </a:solidFill>
              </a:rPr>
              <a:t>atau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toko</a:t>
            </a:r>
            <a:r>
              <a:rPr lang="en-US" dirty="0">
                <a:solidFill>
                  <a:schemeClr val="tx1"/>
                </a:solidFill>
              </a:rPr>
              <a:t> online.</a:t>
            </a:r>
          </a:p>
        </p:txBody>
      </p:sp>
      <p:sp>
        <p:nvSpPr>
          <p:cNvPr id="12" name="Google Shape;323;p42"/>
          <p:cNvSpPr txBox="1"/>
          <p:nvPr/>
        </p:nvSpPr>
        <p:spPr>
          <a:xfrm flipH="1">
            <a:off x="3739468" y="386715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smtClean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STEP </a:t>
            </a:r>
            <a:r>
              <a:rPr lang="en" i="1" dirty="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5</a:t>
            </a:r>
            <a:endParaRPr i="1" dirty="0">
              <a:solidFill>
                <a:schemeClr val="dk1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98319" y="4103962"/>
            <a:ext cx="42646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tx1"/>
                </a:solidFill>
              </a:rPr>
              <a:t>Evaluasi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melakukan</a:t>
            </a:r>
            <a:r>
              <a:rPr lang="en-US" dirty="0">
                <a:solidFill>
                  <a:schemeClr val="tx1"/>
                </a:solidFill>
              </a:rPr>
              <a:t> monitoring </a:t>
            </a:r>
            <a:r>
              <a:rPr lang="en-US" dirty="0" err="1">
                <a:solidFill>
                  <a:schemeClr val="tx1"/>
                </a:solidFill>
              </a:rPr>
              <a:t>dan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evaluasi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terhadap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penjualan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secara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berkala</a:t>
            </a:r>
            <a:r>
              <a:rPr lang="en-US" dirty="0">
                <a:solidFill>
                  <a:schemeClr val="tx1"/>
                </a:solidFill>
              </a:rPr>
              <a:t> 	       </a:t>
            </a:r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mengetahui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performa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produk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85935129"/>
      </p:ext>
    </p:extLst>
  </p:cSld>
  <p:clrMapOvr>
    <a:masterClrMapping/>
  </p:clrMapOvr>
</p:sld>
</file>

<file path=ppt/theme/theme1.xml><?xml version="1.0" encoding="utf-8"?>
<a:theme xmlns:a="http://schemas.openxmlformats.org/drawingml/2006/main" name="Final Year Project Results Meeting by Slidesgo">
  <a:themeElements>
    <a:clrScheme name="Simple Light">
      <a:dk1>
        <a:srgbClr val="FFFFFF"/>
      </a:dk1>
      <a:lt1>
        <a:srgbClr val="0C2633"/>
      </a:lt1>
      <a:dk2>
        <a:srgbClr val="067AA9"/>
      </a:dk2>
      <a:lt2>
        <a:srgbClr val="00E3DB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436</Words>
  <Application>Microsoft Office PowerPoint</Application>
  <PresentationFormat>On-screen Show (16:9)</PresentationFormat>
  <Paragraphs>44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Open Sans</vt:lpstr>
      <vt:lpstr>Bebas Neue</vt:lpstr>
      <vt:lpstr>Arial</vt:lpstr>
      <vt:lpstr>Montserrat</vt:lpstr>
      <vt:lpstr>Archivo ExtraBold</vt:lpstr>
      <vt:lpstr>Nunito Light</vt:lpstr>
      <vt:lpstr>DM Sans</vt:lpstr>
      <vt:lpstr>Lexend Deca SemiBold</vt:lpstr>
      <vt:lpstr>Final Year Project Results Meeting by Slidesgo</vt:lpstr>
      <vt:lpstr>      KEWIRAUSAHAAN   Andita Farah Salsabila Muhammad Ridzal Maulana Rantika</vt:lpstr>
      <vt:lpstr>Mitra</vt:lpstr>
      <vt:lpstr>Produk MITRA</vt:lpstr>
      <vt:lpstr>01</vt:lpstr>
      <vt:lpstr>Definisi                 Jenis</vt:lpstr>
      <vt:lpstr>PowerPoint Presentation</vt:lpstr>
      <vt:lpstr>Aksesoris home made</vt:lpstr>
      <vt:lpstr>Tahapan Diversifikasi Horizontal</vt:lpstr>
      <vt:lpstr>Implementasi Tahapan Diversifikasi Horizontal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KEWIRAUSAHAAN   Andita Farah Salsabila Muhammad Ridzal Maulana Rantika</dc:title>
  <dc:creator>andita farah</dc:creator>
  <cp:lastModifiedBy>andit</cp:lastModifiedBy>
  <cp:revision>18</cp:revision>
  <dcterms:modified xsi:type="dcterms:W3CDTF">2023-02-28T03:38:53Z</dcterms:modified>
</cp:coreProperties>
</file>